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79" r:id="rId7"/>
    <p:sldId id="280" r:id="rId8"/>
    <p:sldId id="281" r:id="rId9"/>
    <p:sldId id="265" r:id="rId10"/>
    <p:sldId id="266" r:id="rId11"/>
    <p:sldId id="289" r:id="rId12"/>
    <p:sldId id="271" r:id="rId13"/>
    <p:sldId id="282" r:id="rId14"/>
    <p:sldId id="283" r:id="rId15"/>
    <p:sldId id="285" r:id="rId16"/>
    <p:sldId id="286" r:id="rId17"/>
    <p:sldId id="287" r:id="rId18"/>
    <p:sldId id="284" r:id="rId19"/>
    <p:sldId id="269" r:id="rId20"/>
    <p:sldId id="274" r:id="rId21"/>
    <p:sldId id="278" r:id="rId22"/>
  </p:sldIdLst>
  <p:sldSz cx="10080625" cy="7559675"/>
  <p:notesSz cx="7559675" cy="10691813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2VNdD8WNbtwjzpBlDmkKSLWU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/>
    <p:restoredTop sz="94662"/>
  </p:normalViewPr>
  <p:slideViewPr>
    <p:cSldViewPr snapToGrid="0" snapToObjects="1">
      <p:cViewPr>
        <p:scale>
          <a:sx n="135" d="100"/>
          <a:sy n="135" d="100"/>
        </p:scale>
        <p:origin x="1616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900112"/>
            <a:ext cx="6116637" cy="3438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8187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4" name="Google Shape;144;p1:notes"/>
          <p:cNvSpPr/>
          <p:nvPr/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637" cy="503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93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47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5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81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94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5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8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57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0" name="Google Shape;260;p2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6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1" name="Google Shape;151;p2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46" name="Google Shape;346;p2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1" name="Google Shape;161;p3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1" name="Google Shape;171;p4:notes"/>
          <p:cNvSpPr/>
          <p:nvPr/>
        </p:nvSpPr>
        <p:spPr>
          <a:xfrm>
            <a:off x="755650" y="5078412"/>
            <a:ext cx="6046800" cy="48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0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50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2" name="Google Shape;232;p15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0350" cy="400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9" name="Google Shape;239;p16:notes"/>
          <p:cNvSpPr/>
          <p:nvPr/>
        </p:nvSpPr>
        <p:spPr>
          <a:xfrm>
            <a:off x="755650" y="5078412"/>
            <a:ext cx="60435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720725" y="4679950"/>
            <a:ext cx="6116700" cy="5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-3499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28"/>
          <p:cNvSpPr txBox="1">
            <a:spLocks noGrp="1"/>
          </p:cNvSpPr>
          <p:nvPr>
            <p:ph type="ctrTitle"/>
          </p:nvPr>
        </p:nvSpPr>
        <p:spPr>
          <a:xfrm>
            <a:off x="891680" y="1597415"/>
            <a:ext cx="8297265" cy="327503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952"/>
              <a:buFont typeface="Century Gothic"/>
              <a:buNone/>
              <a:defRPr sz="595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ubTitle" idx="1"/>
          </p:nvPr>
        </p:nvSpPr>
        <p:spPr>
          <a:xfrm>
            <a:off x="891680" y="5821156"/>
            <a:ext cx="8297265" cy="47947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323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>
            <a:off x="892964" y="801958"/>
            <a:ext cx="3860214" cy="178262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2"/>
          </p:nvPr>
        </p:nvSpPr>
        <p:spPr>
          <a:xfrm>
            <a:off x="5042063" y="0"/>
            <a:ext cx="5038562" cy="7559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None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892964" y="2584581"/>
            <a:ext cx="3860214" cy="38761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dt" idx="10"/>
          </p:nvPr>
        </p:nvSpPr>
        <p:spPr>
          <a:xfrm>
            <a:off x="3212877" y="6659482"/>
            <a:ext cx="80770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272472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sldNum" idx="12"/>
          </p:nvPr>
        </p:nvSpPr>
        <p:spPr>
          <a:xfrm>
            <a:off x="4020583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887306" y="5291772"/>
            <a:ext cx="8297264" cy="62472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46"/>
              <a:buFont typeface="Century Gothic"/>
              <a:buNone/>
              <a:defRPr sz="2646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291773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None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887306" y="5916496"/>
            <a:ext cx="8297264" cy="5442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1323"/>
              <a:buNone/>
              <a:defRPr sz="132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3"/>
          <p:cNvSpPr/>
          <p:nvPr/>
        </p:nvSpPr>
        <p:spPr>
          <a:xfrm>
            <a:off x="534797" y="1475425"/>
            <a:ext cx="5235787" cy="357060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3"/>
          <p:cNvSpPr txBox="1">
            <a:spLocks noGrp="1"/>
          </p:cNvSpPr>
          <p:nvPr>
            <p:ph type="title"/>
          </p:nvPr>
        </p:nvSpPr>
        <p:spPr>
          <a:xfrm>
            <a:off x="716109" y="1648539"/>
            <a:ext cx="4873162" cy="29166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630"/>
              <a:buFont typeface="Century Gothic"/>
              <a:buNone/>
              <a:defRPr sz="463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body" idx="1"/>
          </p:nvPr>
        </p:nvSpPr>
        <p:spPr>
          <a:xfrm>
            <a:off x="717932" y="5181654"/>
            <a:ext cx="4871340" cy="786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2"/>
          </p:nvPr>
        </p:nvSpPr>
        <p:spPr>
          <a:xfrm>
            <a:off x="5951895" y="1475425"/>
            <a:ext cx="3640574" cy="449244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/>
          <p:nvPr/>
        </p:nvSpPr>
        <p:spPr>
          <a:xfrm>
            <a:off x="943309" y="2520537"/>
            <a:ext cx="4047393" cy="2760165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4"/>
          <p:cNvSpPr txBox="1">
            <a:spLocks noGrp="1"/>
          </p:cNvSpPr>
          <p:nvPr>
            <p:ph type="title"/>
          </p:nvPr>
        </p:nvSpPr>
        <p:spPr>
          <a:xfrm>
            <a:off x="1122072" y="2685191"/>
            <a:ext cx="3623569" cy="22132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27"/>
              <a:buFont typeface="Century Gothic"/>
              <a:buNone/>
              <a:defRPr sz="352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body" idx="1"/>
          </p:nvPr>
        </p:nvSpPr>
        <p:spPr>
          <a:xfrm>
            <a:off x="5089315" y="2519891"/>
            <a:ext cx="4048002" cy="25356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5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5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body" idx="1"/>
          </p:nvPr>
        </p:nvSpPr>
        <p:spPr>
          <a:xfrm rot="5400000">
            <a:off x="3015140" y="285722"/>
            <a:ext cx="4050342" cy="82946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1" name="Google Shape;111;p4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6"/>
          <p:cNvSpPr/>
          <p:nvPr/>
        </p:nvSpPr>
        <p:spPr>
          <a:xfrm>
            <a:off x="6341443" y="491730"/>
            <a:ext cx="3739182" cy="5968993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6"/>
          <p:cNvSpPr/>
          <p:nvPr/>
        </p:nvSpPr>
        <p:spPr>
          <a:xfrm>
            <a:off x="5770108" y="0"/>
            <a:ext cx="4310517" cy="64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6"/>
          <p:cNvSpPr txBox="1">
            <a:spLocks noGrp="1"/>
          </p:cNvSpPr>
          <p:nvPr>
            <p:ph type="title"/>
          </p:nvPr>
        </p:nvSpPr>
        <p:spPr>
          <a:xfrm rot="5400000">
            <a:off x="4874315" y="2538169"/>
            <a:ext cx="5660164" cy="187611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6"/>
          <p:cNvSpPr txBox="1">
            <a:spLocks noGrp="1"/>
          </p:cNvSpPr>
          <p:nvPr>
            <p:ph type="body" idx="1"/>
          </p:nvPr>
        </p:nvSpPr>
        <p:spPr>
          <a:xfrm rot="5400000">
            <a:off x="629878" y="749157"/>
            <a:ext cx="5968993" cy="54541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9" name="Google Shape;119;p4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343628" y="602599"/>
            <a:ext cx="9393300" cy="893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343628" y="1807613"/>
            <a:ext cx="9393300" cy="4907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11975" tIns="111975" rIns="111975" bIns="11197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9327038" y="6836101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892966" y="2449660"/>
            <a:ext cx="8294691" cy="400857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0" y="1"/>
            <a:ext cx="10080625" cy="5736253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35"/>
          <p:cNvSpPr txBox="1">
            <a:spLocks noGrp="1"/>
          </p:cNvSpPr>
          <p:nvPr>
            <p:ph type="title"/>
          </p:nvPr>
        </p:nvSpPr>
        <p:spPr>
          <a:xfrm>
            <a:off x="887306" y="3253368"/>
            <a:ext cx="8297264" cy="16190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291"/>
              <a:buFont typeface="Century Gothic"/>
              <a:buNone/>
              <a:defRPr sz="5291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887306" y="5821546"/>
            <a:ext cx="8297264" cy="4783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543"/>
              <a:buNone/>
              <a:defRPr sz="154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1"/>
          </p:nvPr>
        </p:nvSpPr>
        <p:spPr>
          <a:xfrm>
            <a:off x="892965" y="2449661"/>
            <a:ext cx="4046717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2"/>
          </p:nvPr>
        </p:nvSpPr>
        <p:spPr>
          <a:xfrm>
            <a:off x="5140942" y="2449661"/>
            <a:ext cx="4046714" cy="40110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1"/>
          </p:nvPr>
        </p:nvSpPr>
        <p:spPr>
          <a:xfrm>
            <a:off x="892965" y="2397397"/>
            <a:ext cx="4046717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2"/>
          </p:nvPr>
        </p:nvSpPr>
        <p:spPr>
          <a:xfrm>
            <a:off x="892965" y="3032620"/>
            <a:ext cx="4065093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3"/>
          </p:nvPr>
        </p:nvSpPr>
        <p:spPr>
          <a:xfrm>
            <a:off x="5140942" y="2397397"/>
            <a:ext cx="4046714" cy="6352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SzPts val="2205"/>
              <a:buNone/>
              <a:defRPr sz="2205" b="0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2205"/>
              <a:buNone/>
              <a:defRPr sz="2205" b="1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984"/>
              <a:buNone/>
              <a:defRPr sz="1984" b="1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764"/>
              <a:buNone/>
              <a:defRPr sz="1764" b="1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764"/>
              <a:buNone/>
              <a:defRPr sz="1764" b="1"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4"/>
          </p:nvPr>
        </p:nvSpPr>
        <p:spPr>
          <a:xfrm>
            <a:off x="5140942" y="3032620"/>
            <a:ext cx="4046714" cy="342810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0080625" cy="2409647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/>
          <p:nvPr/>
        </p:nvSpPr>
        <p:spPr>
          <a:xfrm>
            <a:off x="887305" y="491728"/>
            <a:ext cx="2933182" cy="2000317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0"/>
          <p:cNvSpPr txBox="1">
            <a:spLocks noGrp="1"/>
          </p:cNvSpPr>
          <p:nvPr>
            <p:ph type="title"/>
          </p:nvPr>
        </p:nvSpPr>
        <p:spPr>
          <a:xfrm>
            <a:off x="887305" y="491729"/>
            <a:ext cx="2933182" cy="178398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5"/>
              <a:buFont typeface="Century Gothic"/>
              <a:buNone/>
              <a:defRPr sz="2205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body" idx="1"/>
          </p:nvPr>
        </p:nvSpPr>
        <p:spPr>
          <a:xfrm>
            <a:off x="4014748" y="491729"/>
            <a:ext cx="5169821" cy="596899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2"/>
          </p:nvPr>
        </p:nvSpPr>
        <p:spPr>
          <a:xfrm>
            <a:off x="887305" y="2492045"/>
            <a:ext cx="2933182" cy="39686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SzPts val="1543"/>
              <a:buNone/>
              <a:defRPr sz="1543"/>
            </a:lvl1pPr>
            <a:lvl2pPr marL="914400" lvl="1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323"/>
              <a:buNone/>
              <a:defRPr sz="1323"/>
            </a:lvl2pPr>
            <a:lvl3pPr marL="1371600" lvl="2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1102"/>
              <a:buNone/>
              <a:defRPr sz="1102"/>
            </a:lvl3pPr>
            <a:lvl4pPr marL="1828800" lvl="3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4pPr>
            <a:lvl5pPr marL="2286000" lvl="4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5pPr>
            <a:lvl6pPr marL="2743200" lvl="5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6pPr>
            <a:lvl7pPr marL="3200400" lvl="6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7pPr>
            <a:lvl8pPr marL="3657600" lvl="7" indent="-22860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SzPts val="992"/>
              <a:buNone/>
              <a:defRPr sz="992"/>
            </a:lvl8pPr>
            <a:lvl9pPr marL="4114800" lvl="8" indent="-228600" algn="l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SzPts val="992"/>
              <a:buNone/>
              <a:defRPr sz="992"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892966" y="492942"/>
            <a:ext cx="8294691" cy="10697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9"/>
              <a:buFont typeface="Century Gothic"/>
              <a:buNone/>
              <a:defRPr sz="4409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892966" y="2407897"/>
            <a:ext cx="8294691" cy="405034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4584" algn="l" rtl="0">
              <a:lnSpc>
                <a:spcPct val="100000"/>
              </a:lnSpc>
              <a:spcBef>
                <a:spcPts val="397"/>
              </a:spcBef>
              <a:spcAft>
                <a:spcPts val="0"/>
              </a:spcAft>
              <a:buClr>
                <a:schemeClr val="accent1"/>
              </a:buClr>
              <a:buSzPts val="1984"/>
              <a:buFont typeface="Noto Sans Symbols"/>
              <a:buChar char="🞆"/>
              <a:defRPr sz="198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0614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🞆"/>
              <a:defRPr sz="1764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658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543"/>
              <a:buFont typeface="Noto Sans Symbols"/>
              <a:buChar char="🞆"/>
              <a:defRPr sz="154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2610" algn="l" rtl="0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2610" algn="l" rtl="0">
              <a:lnSpc>
                <a:spcPct val="100000"/>
              </a:lnSpc>
              <a:spcBef>
                <a:spcPts val="661"/>
              </a:spcBef>
              <a:spcAft>
                <a:spcPts val="661"/>
              </a:spcAft>
              <a:buClr>
                <a:schemeClr val="accent1"/>
              </a:buClr>
              <a:buSzPts val="1323"/>
              <a:buFont typeface="Noto Sans Symbols"/>
              <a:buChar char="🞆"/>
              <a:defRPr sz="132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ftr" idx="11"/>
          </p:nvPr>
        </p:nvSpPr>
        <p:spPr>
          <a:xfrm>
            <a:off x="488153" y="6659482"/>
            <a:ext cx="693377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7619363" y="6659482"/>
            <a:ext cx="109489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2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8714255" y="6521170"/>
            <a:ext cx="878214" cy="54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Century Gothic"/>
              <a:buNone/>
              <a:defRPr sz="2205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504762" y="-208722"/>
            <a:ext cx="9071100" cy="589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Review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Arial"/>
              <a:buNone/>
            </a:pPr>
            <a:r>
              <a:rPr lang="en-US" sz="4400" b="0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StudentOne</a:t>
            </a:r>
            <a:endParaRPr sz="4400" b="0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March 31, 2021</a:t>
            </a:r>
            <a:endParaRPr sz="10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6094" y="5685183"/>
            <a:ext cx="28575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8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- Chat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35E027-0648-FA41-9006-2D53267A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000"/>
            <a:ext cx="10080625" cy="51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110346" y="-31475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Architettura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53" name="Picture 29">
            <a:extLst>
              <a:ext uri="{FF2B5EF4-FFF2-40B4-BE49-F238E27FC236}">
                <a16:creationId xmlns:a16="http://schemas.microsoft.com/office/drawing/2014/main" id="{BF12FD01-EC5C-E141-9CE8-505A83C2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9" y="1749935"/>
            <a:ext cx="1254000" cy="1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magine che contiene segnale, esterni, arresto, testo&#10;&#10;Descrizione generata automaticamente">
            <a:extLst>
              <a:ext uri="{FF2B5EF4-FFF2-40B4-BE49-F238E27FC236}">
                <a16:creationId xmlns:a16="http://schemas.microsoft.com/office/drawing/2014/main" id="{195DF279-066F-B644-B7C3-FD31086A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4" y="1833916"/>
            <a:ext cx="629999" cy="6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CD55815-9C65-DB42-B564-59BDA823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8" y="4832291"/>
            <a:ext cx="1164764" cy="10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magine che contiene piatto, disegnando&#10;&#10;Descrizione generata automaticamente">
            <a:extLst>
              <a:ext uri="{FF2B5EF4-FFF2-40B4-BE49-F238E27FC236}">
                <a16:creationId xmlns:a16="http://schemas.microsoft.com/office/drawing/2014/main" id="{22BF2640-D6A6-6B4C-830F-BBB3827B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662" y="3348068"/>
            <a:ext cx="1371708" cy="10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A27F79D0-FB1C-124C-BC1A-236B4E2A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539" y="3548361"/>
            <a:ext cx="1280696" cy="53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8889B97-0B0B-634B-95CE-D81E2149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74" y="3062821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0349947-555B-CF41-A15B-254CE8D4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64" y="4039877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F5DF39B-70FD-6A40-87F3-BF17F9CB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64" y="5020063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2F585E4-272D-174B-8297-41DB9268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74" y="888201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C88DBA-6036-3740-BB06-C8EEBB0BE06A}"/>
              </a:ext>
            </a:extLst>
          </p:cNvPr>
          <p:cNvSpPr txBox="1"/>
          <p:nvPr/>
        </p:nvSpPr>
        <p:spPr>
          <a:xfrm>
            <a:off x="7120683" y="3568563"/>
            <a:ext cx="91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Courses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3485FC-A5FE-E74B-8235-9B8499A3D031}"/>
              </a:ext>
            </a:extLst>
          </p:cNvPr>
          <p:cNvSpPr txBox="1"/>
          <p:nvPr/>
        </p:nvSpPr>
        <p:spPr>
          <a:xfrm>
            <a:off x="7169786" y="4553005"/>
            <a:ext cx="750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Chat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F38454-D693-0141-A345-41C83112C82B}"/>
              </a:ext>
            </a:extLst>
          </p:cNvPr>
          <p:cNvSpPr txBox="1"/>
          <p:nvPr/>
        </p:nvSpPr>
        <p:spPr>
          <a:xfrm>
            <a:off x="7149604" y="5523638"/>
            <a:ext cx="84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News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A76C21-ABE4-F747-9185-F15BC1824007}"/>
              </a:ext>
            </a:extLst>
          </p:cNvPr>
          <p:cNvSpPr txBox="1"/>
          <p:nvPr/>
        </p:nvSpPr>
        <p:spPr>
          <a:xfrm>
            <a:off x="6841763" y="1378086"/>
            <a:ext cx="146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Authentication</a:t>
            </a:r>
          </a:p>
        </p:txBody>
      </p:sp>
      <p:pic>
        <p:nvPicPr>
          <p:cNvPr id="44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41D18A6-6056-A145-B14D-011834F4F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53" y="2018650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739517-5F50-964B-AA7A-B2AE3E5ECECF}"/>
              </a:ext>
            </a:extLst>
          </p:cNvPr>
          <p:cNvSpPr txBox="1"/>
          <p:nvPr/>
        </p:nvSpPr>
        <p:spPr>
          <a:xfrm>
            <a:off x="7121634" y="2533533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Calendar</a:t>
            </a:r>
          </a:p>
        </p:txBody>
      </p:sp>
      <p:pic>
        <p:nvPicPr>
          <p:cNvPr id="1064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CEF6F84-1DCD-0542-84D8-5E458978C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23" y="2016217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4AC2323-EA42-C644-9608-CC9D3D23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62" y="3060413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BF379BF-33EE-4148-B2BD-8EE58B06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822" y="4042762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566B453-E9D2-FF4F-9B86-586488EE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59" y="5014927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946AFDF-B394-BE43-8A76-995E91C9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85" y="846313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0A1A475-5FF2-F249-8145-06F0B65D85AB}"/>
              </a:ext>
            </a:extLst>
          </p:cNvPr>
          <p:cNvCxnSpPr>
            <a:cxnSpLocks/>
          </p:cNvCxnSpPr>
          <p:nvPr/>
        </p:nvCxnSpPr>
        <p:spPr>
          <a:xfrm>
            <a:off x="4119999" y="3807249"/>
            <a:ext cx="773075" cy="0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B17D74F3-75E1-474C-A497-E160493A2064}"/>
              </a:ext>
            </a:extLst>
          </p:cNvPr>
          <p:cNvCxnSpPr>
            <a:cxnSpLocks/>
          </p:cNvCxnSpPr>
          <p:nvPr/>
        </p:nvCxnSpPr>
        <p:spPr>
          <a:xfrm>
            <a:off x="7889564" y="2266266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8F581169-BB47-A347-8458-4032A8BC4069}"/>
              </a:ext>
            </a:extLst>
          </p:cNvPr>
          <p:cNvCxnSpPr>
            <a:cxnSpLocks/>
          </p:cNvCxnSpPr>
          <p:nvPr/>
        </p:nvCxnSpPr>
        <p:spPr>
          <a:xfrm>
            <a:off x="7879385" y="3324813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BE8A1D66-3FBB-5044-89FF-03D13AFF76DE}"/>
              </a:ext>
            </a:extLst>
          </p:cNvPr>
          <p:cNvCxnSpPr>
            <a:cxnSpLocks/>
          </p:cNvCxnSpPr>
          <p:nvPr/>
        </p:nvCxnSpPr>
        <p:spPr>
          <a:xfrm>
            <a:off x="7889564" y="4309355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C66BC18-6417-0A41-A000-D89F69B3BE22}"/>
              </a:ext>
            </a:extLst>
          </p:cNvPr>
          <p:cNvCxnSpPr>
            <a:cxnSpLocks/>
          </p:cNvCxnSpPr>
          <p:nvPr/>
        </p:nvCxnSpPr>
        <p:spPr>
          <a:xfrm>
            <a:off x="7878859" y="5265195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FC3F3DC-4FEA-9C4C-9C31-700E2D7D1C04}"/>
              </a:ext>
            </a:extLst>
          </p:cNvPr>
          <p:cNvCxnSpPr>
            <a:cxnSpLocks/>
          </p:cNvCxnSpPr>
          <p:nvPr/>
        </p:nvCxnSpPr>
        <p:spPr>
          <a:xfrm flipV="1">
            <a:off x="5765887" y="4178383"/>
            <a:ext cx="0" cy="2329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ttore 1 62">
            <a:extLst>
              <a:ext uri="{FF2B5EF4-FFF2-40B4-BE49-F238E27FC236}">
                <a16:creationId xmlns:a16="http://schemas.microsoft.com/office/drawing/2014/main" id="{68758CB1-88BB-1848-8685-1EF06856BB59}"/>
              </a:ext>
            </a:extLst>
          </p:cNvPr>
          <p:cNvCxnSpPr>
            <a:cxnSpLocks/>
          </p:cNvCxnSpPr>
          <p:nvPr/>
        </p:nvCxnSpPr>
        <p:spPr>
          <a:xfrm>
            <a:off x="6931386" y="1134116"/>
            <a:ext cx="23612" cy="536914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1 78">
            <a:extLst>
              <a:ext uri="{FF2B5EF4-FFF2-40B4-BE49-F238E27FC236}">
                <a16:creationId xmlns:a16="http://schemas.microsoft.com/office/drawing/2014/main" id="{4A007F49-AF03-4840-BAD9-2FD6F72F5AC0}"/>
              </a:ext>
            </a:extLst>
          </p:cNvPr>
          <p:cNvCxnSpPr/>
          <p:nvPr/>
        </p:nvCxnSpPr>
        <p:spPr>
          <a:xfrm>
            <a:off x="6949677" y="2274580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ttore 1 112">
            <a:extLst>
              <a:ext uri="{FF2B5EF4-FFF2-40B4-BE49-F238E27FC236}">
                <a16:creationId xmlns:a16="http://schemas.microsoft.com/office/drawing/2014/main" id="{D5861B4F-EFF8-8D4B-A5A3-9AF014B0979E}"/>
              </a:ext>
            </a:extLst>
          </p:cNvPr>
          <p:cNvCxnSpPr>
            <a:cxnSpLocks/>
          </p:cNvCxnSpPr>
          <p:nvPr/>
        </p:nvCxnSpPr>
        <p:spPr>
          <a:xfrm>
            <a:off x="6948000" y="3324970"/>
            <a:ext cx="1573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ttore 1 114">
            <a:extLst>
              <a:ext uri="{FF2B5EF4-FFF2-40B4-BE49-F238E27FC236}">
                <a16:creationId xmlns:a16="http://schemas.microsoft.com/office/drawing/2014/main" id="{A74D7174-C79B-2646-B4CE-7A82B923C54D}"/>
              </a:ext>
            </a:extLst>
          </p:cNvPr>
          <p:cNvCxnSpPr/>
          <p:nvPr/>
        </p:nvCxnSpPr>
        <p:spPr>
          <a:xfrm>
            <a:off x="6948000" y="4280891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ttore 1 115">
            <a:extLst>
              <a:ext uri="{FF2B5EF4-FFF2-40B4-BE49-F238E27FC236}">
                <a16:creationId xmlns:a16="http://schemas.microsoft.com/office/drawing/2014/main" id="{A930D5D9-B3D9-5342-8AE2-998F89FED884}"/>
              </a:ext>
            </a:extLst>
          </p:cNvPr>
          <p:cNvCxnSpPr/>
          <p:nvPr/>
        </p:nvCxnSpPr>
        <p:spPr>
          <a:xfrm>
            <a:off x="6948000" y="5259142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A975D509-DCC2-BF4A-A189-524285D96987}"/>
              </a:ext>
            </a:extLst>
          </p:cNvPr>
          <p:cNvCxnSpPr>
            <a:cxnSpLocks/>
          </p:cNvCxnSpPr>
          <p:nvPr/>
        </p:nvCxnSpPr>
        <p:spPr>
          <a:xfrm>
            <a:off x="6552000" y="2174605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1 130">
            <a:extLst>
              <a:ext uri="{FF2B5EF4-FFF2-40B4-BE49-F238E27FC236}">
                <a16:creationId xmlns:a16="http://schemas.microsoft.com/office/drawing/2014/main" id="{E3C72A36-26EE-8C47-A949-F509053E0C5E}"/>
              </a:ext>
            </a:extLst>
          </p:cNvPr>
          <p:cNvCxnSpPr>
            <a:cxnSpLocks/>
          </p:cNvCxnSpPr>
          <p:nvPr/>
        </p:nvCxnSpPr>
        <p:spPr>
          <a:xfrm>
            <a:off x="6552000" y="3224660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1 131">
            <a:extLst>
              <a:ext uri="{FF2B5EF4-FFF2-40B4-BE49-F238E27FC236}">
                <a16:creationId xmlns:a16="http://schemas.microsoft.com/office/drawing/2014/main" id="{1D5E9614-1A8F-4541-8446-ABDCF8400291}"/>
              </a:ext>
            </a:extLst>
          </p:cNvPr>
          <p:cNvCxnSpPr>
            <a:cxnSpLocks/>
          </p:cNvCxnSpPr>
          <p:nvPr/>
        </p:nvCxnSpPr>
        <p:spPr>
          <a:xfrm>
            <a:off x="6552000" y="4178383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AB8E7CBE-B692-B741-8479-F0D01DED4449}"/>
              </a:ext>
            </a:extLst>
          </p:cNvPr>
          <p:cNvCxnSpPr>
            <a:cxnSpLocks/>
          </p:cNvCxnSpPr>
          <p:nvPr/>
        </p:nvCxnSpPr>
        <p:spPr>
          <a:xfrm>
            <a:off x="6552000" y="5157322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97721169-0E63-7F4E-8811-F7E70C00E7BA}"/>
              </a:ext>
            </a:extLst>
          </p:cNvPr>
          <p:cNvCxnSpPr>
            <a:cxnSpLocks/>
          </p:cNvCxnSpPr>
          <p:nvPr/>
        </p:nvCxnSpPr>
        <p:spPr>
          <a:xfrm>
            <a:off x="3261516" y="6753844"/>
            <a:ext cx="33046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BE2E68C5-9FAC-EA46-A345-22D61C81CDB1}"/>
              </a:ext>
            </a:extLst>
          </p:cNvPr>
          <p:cNvCxnSpPr>
            <a:cxnSpLocks/>
            <a:endCxn id="1058" idx="2"/>
          </p:cNvCxnSpPr>
          <p:nvPr/>
        </p:nvCxnSpPr>
        <p:spPr>
          <a:xfrm flipV="1">
            <a:off x="3261516" y="4364303"/>
            <a:ext cx="0" cy="23895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06EDAB24-767B-3641-A0F8-81817D268E57}"/>
              </a:ext>
            </a:extLst>
          </p:cNvPr>
          <p:cNvSpPr txBox="1"/>
          <p:nvPr/>
        </p:nvSpPr>
        <p:spPr>
          <a:xfrm>
            <a:off x="3849451" y="3824576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dirty="0"/>
              <a:t>Server Discovery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5AEB9D1-4195-8045-8CC4-ADF719DB1785}"/>
              </a:ext>
            </a:extLst>
          </p:cNvPr>
          <p:cNvSpPr/>
          <p:nvPr/>
        </p:nvSpPr>
        <p:spPr>
          <a:xfrm>
            <a:off x="3854109" y="6738553"/>
            <a:ext cx="26649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Request forwarding / response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D07F877F-0ECE-7841-9D2B-48BDBA555159}"/>
              </a:ext>
            </a:extLst>
          </p:cNvPr>
          <p:cNvSpPr txBox="1"/>
          <p:nvPr/>
        </p:nvSpPr>
        <p:spPr>
          <a:xfrm>
            <a:off x="4804090" y="1130594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Pre-Filter</a:t>
            </a:r>
            <a:endParaRPr lang="it-IT" sz="1200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F2B41368-E17A-854A-8A89-F5652B03F58D}"/>
              </a:ext>
            </a:extLst>
          </p:cNvPr>
          <p:cNvCxnSpPr>
            <a:cxnSpLocks/>
          </p:cNvCxnSpPr>
          <p:nvPr/>
        </p:nvCxnSpPr>
        <p:spPr>
          <a:xfrm>
            <a:off x="7879385" y="1158570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CC637244-1215-4443-91A0-1F778D6B11E1}"/>
              </a:ext>
            </a:extLst>
          </p:cNvPr>
          <p:cNvCxnSpPr>
            <a:cxnSpLocks/>
          </p:cNvCxnSpPr>
          <p:nvPr/>
        </p:nvCxnSpPr>
        <p:spPr>
          <a:xfrm flipV="1">
            <a:off x="6552000" y="1025662"/>
            <a:ext cx="497455" cy="1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1 155">
            <a:extLst>
              <a:ext uri="{FF2B5EF4-FFF2-40B4-BE49-F238E27FC236}">
                <a16:creationId xmlns:a16="http://schemas.microsoft.com/office/drawing/2014/main" id="{007D9AA9-0816-7B47-AE86-DE9B154EC8F1}"/>
              </a:ext>
            </a:extLst>
          </p:cNvPr>
          <p:cNvCxnSpPr/>
          <p:nvPr/>
        </p:nvCxnSpPr>
        <p:spPr>
          <a:xfrm>
            <a:off x="6948000" y="1135849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ttore 4 116">
            <a:extLst>
              <a:ext uri="{FF2B5EF4-FFF2-40B4-BE49-F238E27FC236}">
                <a16:creationId xmlns:a16="http://schemas.microsoft.com/office/drawing/2014/main" id="{DA1839E8-A8A4-DC44-AE3E-2E1287F9E3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72266" y="1096514"/>
            <a:ext cx="3785864" cy="2207582"/>
          </a:xfrm>
          <a:prstGeom prst="bentConnector3">
            <a:avLst>
              <a:gd name="adj1" fmla="val 99953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3ADCAF56-D552-1140-9F74-1381606A19CF}"/>
              </a:ext>
            </a:extLst>
          </p:cNvPr>
          <p:cNvSpPr txBox="1"/>
          <p:nvPr/>
        </p:nvSpPr>
        <p:spPr>
          <a:xfrm>
            <a:off x="416522" y="586438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App client</a:t>
            </a:r>
            <a:endParaRPr lang="it-IT" dirty="0"/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196A85FE-DE8E-994B-9C24-E345AFA42821}"/>
              </a:ext>
            </a:extLst>
          </p:cNvPr>
          <p:cNvSpPr txBox="1"/>
          <p:nvPr/>
        </p:nvSpPr>
        <p:spPr>
          <a:xfrm>
            <a:off x="415852" y="291912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 err="1"/>
              <a:t>Angular</a:t>
            </a:r>
            <a:endParaRPr lang="it-IT" sz="1800" dirty="0"/>
          </a:p>
          <a:p>
            <a:pPr algn="ctr"/>
            <a:r>
              <a:rPr lang="it-IT" sz="1800" dirty="0"/>
              <a:t>App client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B2411-21D0-134D-B759-C1CBE0B0558F}"/>
              </a:ext>
            </a:extLst>
          </p:cNvPr>
          <p:cNvSpPr/>
          <p:nvPr/>
        </p:nvSpPr>
        <p:spPr>
          <a:xfrm>
            <a:off x="307644" y="737753"/>
            <a:ext cx="9503621" cy="661900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EB6A317-56D7-F54A-BCA4-81F06C16A08E}"/>
              </a:ext>
            </a:extLst>
          </p:cNvPr>
          <p:cNvCxnSpPr>
            <a:cxnSpLocks/>
          </p:cNvCxnSpPr>
          <p:nvPr/>
        </p:nvCxnSpPr>
        <p:spPr>
          <a:xfrm>
            <a:off x="3967689" y="737754"/>
            <a:ext cx="2417332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oogle Shape;854;gc103a58fcc_0_62">
            <a:extLst>
              <a:ext uri="{FF2B5EF4-FFF2-40B4-BE49-F238E27FC236}">
                <a16:creationId xmlns:a16="http://schemas.microsoft.com/office/drawing/2014/main" id="{7B4626B2-DCD1-F346-827D-470270055C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713" y="524143"/>
            <a:ext cx="540490" cy="523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DCF50710-D697-5B47-B65B-CFA35D989CCF}"/>
              </a:ext>
            </a:extLst>
          </p:cNvPr>
          <p:cNvCxnSpPr>
            <a:cxnSpLocks/>
          </p:cNvCxnSpPr>
          <p:nvPr/>
        </p:nvCxnSpPr>
        <p:spPr>
          <a:xfrm>
            <a:off x="9358676" y="1163290"/>
            <a:ext cx="1893" cy="518520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>
            <a:extLst>
              <a:ext uri="{FF2B5EF4-FFF2-40B4-BE49-F238E27FC236}">
                <a16:creationId xmlns:a16="http://schemas.microsoft.com/office/drawing/2014/main" id="{C6476A44-BF3F-4647-A74A-E87C1BE2A7D0}"/>
              </a:ext>
            </a:extLst>
          </p:cNvPr>
          <p:cNvCxnSpPr>
            <a:cxnSpLocks/>
          </p:cNvCxnSpPr>
          <p:nvPr/>
        </p:nvCxnSpPr>
        <p:spPr>
          <a:xfrm>
            <a:off x="8936394" y="1162735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1 79">
            <a:extLst>
              <a:ext uri="{FF2B5EF4-FFF2-40B4-BE49-F238E27FC236}">
                <a16:creationId xmlns:a16="http://schemas.microsoft.com/office/drawing/2014/main" id="{6EE5D928-B085-D24B-8DD0-BD9EC7426524}"/>
              </a:ext>
            </a:extLst>
          </p:cNvPr>
          <p:cNvCxnSpPr>
            <a:cxnSpLocks/>
          </p:cNvCxnSpPr>
          <p:nvPr/>
        </p:nvCxnSpPr>
        <p:spPr>
          <a:xfrm>
            <a:off x="8943016" y="2266266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1 80">
            <a:extLst>
              <a:ext uri="{FF2B5EF4-FFF2-40B4-BE49-F238E27FC236}">
                <a16:creationId xmlns:a16="http://schemas.microsoft.com/office/drawing/2014/main" id="{EB5DF0D0-59E7-D049-8541-4FF1F8348E85}"/>
              </a:ext>
            </a:extLst>
          </p:cNvPr>
          <p:cNvCxnSpPr>
            <a:cxnSpLocks/>
          </p:cNvCxnSpPr>
          <p:nvPr/>
        </p:nvCxnSpPr>
        <p:spPr>
          <a:xfrm>
            <a:off x="8936392" y="3328961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22A39876-34AD-8448-ADC1-C9BD05CEBBFA}"/>
              </a:ext>
            </a:extLst>
          </p:cNvPr>
          <p:cNvCxnSpPr>
            <a:cxnSpLocks/>
          </p:cNvCxnSpPr>
          <p:nvPr/>
        </p:nvCxnSpPr>
        <p:spPr>
          <a:xfrm>
            <a:off x="8946570" y="4313616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1 82">
            <a:extLst>
              <a:ext uri="{FF2B5EF4-FFF2-40B4-BE49-F238E27FC236}">
                <a16:creationId xmlns:a16="http://schemas.microsoft.com/office/drawing/2014/main" id="{DFD15B4F-EB45-0442-8A69-4C6FBD1E423E}"/>
              </a:ext>
            </a:extLst>
          </p:cNvPr>
          <p:cNvCxnSpPr>
            <a:cxnSpLocks/>
          </p:cNvCxnSpPr>
          <p:nvPr/>
        </p:nvCxnSpPr>
        <p:spPr>
          <a:xfrm>
            <a:off x="8935864" y="5304389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6445124D-D3D1-F74D-8F25-CB4BCB5BC8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0128" y="3643180"/>
            <a:ext cx="382853" cy="38285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B6F8506-0B41-6149-9215-C6863081AC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4001" y="483714"/>
            <a:ext cx="612800" cy="612800"/>
          </a:xfrm>
          <a:prstGeom prst="rect">
            <a:avLst/>
          </a:prstGeom>
        </p:spPr>
      </p:pic>
      <p:pic>
        <p:nvPicPr>
          <p:cNvPr id="68" name="Picture 3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37D464-8771-4E4F-BEB1-52319CE9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31" y="6037322"/>
            <a:ext cx="583026" cy="5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0DC43B09-CEC6-FB48-8872-333841D8D233}"/>
              </a:ext>
            </a:extLst>
          </p:cNvPr>
          <p:cNvSpPr txBox="1"/>
          <p:nvPr/>
        </p:nvSpPr>
        <p:spPr>
          <a:xfrm>
            <a:off x="7043253" y="6522318"/>
            <a:ext cx="96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Services</a:t>
            </a:r>
          </a:p>
        </p:txBody>
      </p:sp>
      <p:pic>
        <p:nvPicPr>
          <p:cNvPr id="74" name="Picture 4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F1316DD-900A-B845-82A9-77F44F7F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41" y="6032186"/>
            <a:ext cx="1106774" cy="5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0D3D0E48-E840-0449-8F21-CC59E9A377F6}"/>
              </a:ext>
            </a:extLst>
          </p:cNvPr>
          <p:cNvCxnSpPr>
            <a:cxnSpLocks/>
          </p:cNvCxnSpPr>
          <p:nvPr/>
        </p:nvCxnSpPr>
        <p:spPr>
          <a:xfrm>
            <a:off x="7898041" y="6282454"/>
            <a:ext cx="508000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1 77">
            <a:extLst>
              <a:ext uri="{FF2B5EF4-FFF2-40B4-BE49-F238E27FC236}">
                <a16:creationId xmlns:a16="http://schemas.microsoft.com/office/drawing/2014/main" id="{8D6DF77C-CBFE-7F4E-AD7C-CAE393C6F6F3}"/>
              </a:ext>
            </a:extLst>
          </p:cNvPr>
          <p:cNvCxnSpPr>
            <a:cxnSpLocks/>
          </p:cNvCxnSpPr>
          <p:nvPr/>
        </p:nvCxnSpPr>
        <p:spPr>
          <a:xfrm>
            <a:off x="8943016" y="6348491"/>
            <a:ext cx="41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8432E6BE-FE1F-AA4F-8207-D798E644F921}"/>
              </a:ext>
            </a:extLst>
          </p:cNvPr>
          <p:cNvCxnSpPr>
            <a:cxnSpLocks/>
          </p:cNvCxnSpPr>
          <p:nvPr/>
        </p:nvCxnSpPr>
        <p:spPr>
          <a:xfrm>
            <a:off x="6552000" y="6161407"/>
            <a:ext cx="540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433C9-090F-B645-AC2A-4E24F90C18FF}"/>
              </a:ext>
            </a:extLst>
          </p:cNvPr>
          <p:cNvSpPr txBox="1"/>
          <p:nvPr/>
        </p:nvSpPr>
        <p:spPr>
          <a:xfrm>
            <a:off x="6233652" y="6018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E82861-D132-104E-A476-E50955BD2F46}"/>
              </a:ext>
            </a:extLst>
          </p:cNvPr>
          <p:cNvSpPr txBox="1"/>
          <p:nvPr/>
        </p:nvSpPr>
        <p:spPr>
          <a:xfrm>
            <a:off x="7522670" y="1684178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http</a:t>
            </a:r>
            <a:r>
              <a:rPr lang="it-IT" sz="800" dirty="0"/>
              <a:t> </a:t>
            </a:r>
            <a:r>
              <a:rPr lang="it-IT" sz="1100" dirty="0" err="1"/>
              <a:t>request</a:t>
            </a:r>
            <a:endParaRPr lang="it-IT" sz="1100" dirty="0"/>
          </a:p>
        </p:txBody>
      </p: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0EBF2B53-0B45-A041-A940-4290CD8747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80162" y="1432949"/>
            <a:ext cx="846158" cy="301692"/>
          </a:xfrm>
          <a:prstGeom prst="bentConnector4">
            <a:avLst>
              <a:gd name="adj1" fmla="val 35747"/>
              <a:gd name="adj2" fmla="val 1929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1 89">
            <a:extLst>
              <a:ext uri="{FF2B5EF4-FFF2-40B4-BE49-F238E27FC236}">
                <a16:creationId xmlns:a16="http://schemas.microsoft.com/office/drawing/2014/main" id="{9AA2F29E-10DF-7247-A5E0-720912F21B75}"/>
              </a:ext>
            </a:extLst>
          </p:cNvPr>
          <p:cNvCxnSpPr/>
          <p:nvPr/>
        </p:nvCxnSpPr>
        <p:spPr>
          <a:xfrm>
            <a:off x="6948000" y="6261672"/>
            <a:ext cx="136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AC92CAFB-1E62-BC4E-B23D-84E1302E0D64}"/>
              </a:ext>
            </a:extLst>
          </p:cNvPr>
          <p:cNvCxnSpPr>
            <a:cxnSpLocks/>
          </p:cNvCxnSpPr>
          <p:nvPr/>
        </p:nvCxnSpPr>
        <p:spPr>
          <a:xfrm rot="21044963">
            <a:off x="1800000" y="2582766"/>
            <a:ext cx="532997" cy="874167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E4EA7C43-4C12-E54C-BE1A-704ED715AFA1}"/>
              </a:ext>
            </a:extLst>
          </p:cNvPr>
          <p:cNvSpPr txBox="1"/>
          <p:nvPr/>
        </p:nvSpPr>
        <p:spPr>
          <a:xfrm rot="2959824">
            <a:off x="1763056" y="2789694"/>
            <a:ext cx="918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REST API</a:t>
            </a:r>
          </a:p>
        </p:txBody>
      </p: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3358DB13-8E7A-984C-B90E-F66796EA9DC4}"/>
              </a:ext>
            </a:extLst>
          </p:cNvPr>
          <p:cNvCxnSpPr>
            <a:cxnSpLocks/>
          </p:cNvCxnSpPr>
          <p:nvPr/>
        </p:nvCxnSpPr>
        <p:spPr>
          <a:xfrm rot="15652289">
            <a:off x="1800000" y="4253796"/>
            <a:ext cx="532997" cy="874167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8D6FB459-DF30-A240-8D3C-7D43A3B3B151}"/>
              </a:ext>
            </a:extLst>
          </p:cNvPr>
          <p:cNvSpPr txBox="1"/>
          <p:nvPr/>
        </p:nvSpPr>
        <p:spPr>
          <a:xfrm rot="19167150">
            <a:off x="1735708" y="4670313"/>
            <a:ext cx="939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REST API</a:t>
            </a:r>
          </a:p>
        </p:txBody>
      </p:sp>
      <p:cxnSp>
        <p:nvCxnSpPr>
          <p:cNvPr id="121" name="Connettore 1 120">
            <a:extLst>
              <a:ext uri="{FF2B5EF4-FFF2-40B4-BE49-F238E27FC236}">
                <a16:creationId xmlns:a16="http://schemas.microsoft.com/office/drawing/2014/main" id="{3AFE95EB-76A0-CB43-BE42-4E8FE76E292D}"/>
              </a:ext>
            </a:extLst>
          </p:cNvPr>
          <p:cNvCxnSpPr>
            <a:cxnSpLocks/>
          </p:cNvCxnSpPr>
          <p:nvPr/>
        </p:nvCxnSpPr>
        <p:spPr>
          <a:xfrm>
            <a:off x="6555977" y="1025662"/>
            <a:ext cx="0" cy="572818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09117F61-BC60-7B4F-ACFE-5C240A845619}"/>
              </a:ext>
            </a:extLst>
          </p:cNvPr>
          <p:cNvSpPr/>
          <p:nvPr/>
        </p:nvSpPr>
        <p:spPr>
          <a:xfrm>
            <a:off x="5377846" y="6499814"/>
            <a:ext cx="18533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+mn-lt"/>
              </a:rPr>
              <a:t>Microservices registrations</a:t>
            </a:r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C71D6375-F235-7748-9969-5EFE7801FD07}"/>
              </a:ext>
            </a:extLst>
          </p:cNvPr>
          <p:cNvCxnSpPr>
            <a:cxnSpLocks/>
          </p:cNvCxnSpPr>
          <p:nvPr/>
        </p:nvCxnSpPr>
        <p:spPr>
          <a:xfrm flipV="1">
            <a:off x="5765887" y="6492236"/>
            <a:ext cx="1173573" cy="133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9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20EAA13-95EC-C34F-B99D-B796B630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2" y="1254000"/>
            <a:ext cx="3666758" cy="551266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D077E-17A4-1A47-B4CE-CBA85812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73" y="1254000"/>
            <a:ext cx="4317979" cy="56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10391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Docker-Compose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C97D6D-6291-CB45-986F-7FBDC620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5" y="1254000"/>
            <a:ext cx="3483625" cy="396947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44F4B5-3B30-3443-A7C1-7341F9C1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363" y="1254000"/>
            <a:ext cx="3002038" cy="3969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E5E67F-A3D6-9C4B-945C-869ED0E3E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262" y="1254000"/>
            <a:ext cx="3178427" cy="29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41DC64-F424-1946-AA07-DB7D263B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58" y="5297970"/>
            <a:ext cx="6098492" cy="16208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957C24-F98A-1749-BA3D-EAA6DE0A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258" y="1254000"/>
            <a:ext cx="6098492" cy="45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A3B760-0EE8-8C47-A5D0-AB5AD10D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4229768"/>
            <a:ext cx="8372111" cy="1039464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F95150D-FA3B-B942-96E5-A1A7EAF8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11" y="1254000"/>
            <a:ext cx="9280001" cy="340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63DC968-4257-9B4C-93DD-7718A5F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4577917"/>
            <a:ext cx="7887448" cy="1379226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974166-1610-1045-9620-1D171E71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1" y="1254000"/>
            <a:ext cx="8873805" cy="38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97F7FE-34C1-1C45-B653-18166692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7" y="4049016"/>
            <a:ext cx="8177389" cy="1120403"/>
          </a:xfrm>
          <a:prstGeom prst="rect">
            <a:avLst/>
          </a:prstGeom>
        </p:spPr>
      </p:pic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9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Kubernates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D28AA-E84D-484D-899F-77BB1CAC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" y="1254000"/>
            <a:ext cx="9071850" cy="32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4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0"/>
            <a:ext cx="10080625" cy="2409646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5"/>
          <p:cNvSpPr/>
          <p:nvPr/>
        </p:nvSpPr>
        <p:spPr>
          <a:xfrm>
            <a:off x="-72705" y="0"/>
            <a:ext cx="10153330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1519047" y="1446341"/>
            <a:ext cx="7559675" cy="4666991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373322" y="1912358"/>
            <a:ext cx="3113388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Issues and Roadblock</a:t>
            </a:r>
            <a:endParaRPr dirty="0"/>
          </a:p>
        </p:txBody>
      </p:sp>
      <p:sp>
        <p:nvSpPr>
          <p:cNvPr id="267" name="Google Shape;267;p25"/>
          <p:cNvSpPr txBox="1"/>
          <p:nvPr/>
        </p:nvSpPr>
        <p:spPr>
          <a:xfrm>
            <a:off x="4967608" y="1079158"/>
            <a:ext cx="4436085" cy="540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L’implementazione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servizio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login con API Google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impiegato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più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tempo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previsto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rallentato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sviluppo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altri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servizi</a:t>
            </a:r>
            <a:endParaRPr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9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Inoltre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difficoltà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maggiori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state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riscontrate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nell’implementazione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dell’API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Gateway e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nell’autenticazione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centralizzata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attraverso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il </a:t>
            </a:r>
            <a:r>
              <a:rPr lang="en-US" sz="19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microservizio</a:t>
            </a:r>
            <a:r>
              <a:rPr lang="en-US" sz="1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Authentication.</a:t>
            </a: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endParaRPr lang="en-US" sz="1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0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 studio e la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configurazione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 Docker e Kubernetes ha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necessitato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tempo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superiore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programmato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progettazione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5486337" y="0"/>
            <a:ext cx="4594287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265;p25">
            <a:extLst>
              <a:ext uri="{FF2B5EF4-FFF2-40B4-BE49-F238E27FC236}">
                <a16:creationId xmlns:a16="http://schemas.microsoft.com/office/drawing/2014/main" id="{A060F8E8-94BE-6B43-B3A7-5C3B4C1BBDAC}"/>
              </a:ext>
            </a:extLst>
          </p:cNvPr>
          <p:cNvSpPr/>
          <p:nvPr/>
        </p:nvSpPr>
        <p:spPr>
          <a:xfrm rot="-16200000">
            <a:off x="4003642" y="1482692"/>
            <a:ext cx="7559675" cy="4594290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6;p25">
            <a:extLst>
              <a:ext uri="{FF2B5EF4-FFF2-40B4-BE49-F238E27FC236}">
                <a16:creationId xmlns:a16="http://schemas.microsoft.com/office/drawing/2014/main" id="{3BA194D0-B9D0-BD45-BB1B-5A4B4DCCA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8911" y="1912357"/>
            <a:ext cx="3821714" cy="373495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000" dirty="0"/>
              <a:t>Project Management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57B6A6-5013-B74F-99E6-AAFA39BA37B6}"/>
              </a:ext>
            </a:extLst>
          </p:cNvPr>
          <p:cNvSpPr txBox="1"/>
          <p:nvPr/>
        </p:nvSpPr>
        <p:spPr>
          <a:xfrm>
            <a:off x="331076" y="1248374"/>
            <a:ext cx="515525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Incontri</a:t>
            </a:r>
            <a:r>
              <a:rPr lang="it-IT" sz="1900" dirty="0">
                <a:latin typeface="Century Gothic" panose="020B0502020202020204" pitchFamily="34" charset="0"/>
              </a:rPr>
              <a:t> generalmente </a:t>
            </a:r>
            <a:r>
              <a:rPr lang="it-IT" sz="1900" b="1" dirty="0">
                <a:latin typeface="Century Gothic" panose="020B0502020202020204" pitchFamily="34" charset="0"/>
              </a:rPr>
              <a:t>giornalieri</a:t>
            </a:r>
            <a:r>
              <a:rPr lang="it-IT" sz="1900" dirty="0">
                <a:latin typeface="Century Gothic" panose="020B0502020202020204" pitchFamily="34" charset="0"/>
              </a:rPr>
              <a:t> tenuti su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. Essendo il gruppo di 4 componenti, si è preferito quando potuto suddividerci in 2 sottogruppi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Verifica costante 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della coerenza con il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  <a:sym typeface="Roboto"/>
              </a:rPr>
              <a:t>Individuazione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Suddivisione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dei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compiti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latin typeface="Century Gothic" panose="020B0502020202020204" pitchFamily="34" charset="0"/>
                <a:sym typeface="Roboto"/>
              </a:rPr>
              <a:t>Gestione delle </a:t>
            </a:r>
            <a:r>
              <a:rPr lang="it-IT" sz="1900" b="1" dirty="0">
                <a:latin typeface="Century Gothic" panose="020B0502020202020204" pitchFamily="34" charset="0"/>
                <a:sym typeface="Roboto"/>
              </a:rPr>
              <a:t>scadenze</a:t>
            </a:r>
            <a:r>
              <a:rPr lang="it-IT" sz="1900" dirty="0">
                <a:latin typeface="Century Gothic" panose="020B0502020202020204" pitchFamily="34" charset="0"/>
                <a:sym typeface="Roboto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  <a:sym typeface="Roboto"/>
              </a:rPr>
              <a:t>Trello</a:t>
            </a:r>
            <a:endParaRPr lang="it-IT" sz="1900" i="1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latin typeface="Century Gothic" panose="020B0502020202020204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latin typeface="Century Gothic" panose="020B0502020202020204" pitchFamily="34" charset="0"/>
              </a:rPr>
              <a:t>Aggiornamenti</a:t>
            </a:r>
            <a:r>
              <a:rPr lang="it-IT" sz="1900" dirty="0">
                <a:latin typeface="Century Gothic" panose="020B0502020202020204" pitchFamily="34" charset="0"/>
              </a:rPr>
              <a:t> </a:t>
            </a:r>
            <a:r>
              <a:rPr lang="it-IT" sz="1900" b="1" dirty="0">
                <a:latin typeface="Century Gothic" panose="020B0502020202020204" pitchFamily="34" charset="0"/>
              </a:rPr>
              <a:t>costanti</a:t>
            </a:r>
            <a:r>
              <a:rPr lang="it-IT" sz="1900" dirty="0">
                <a:latin typeface="Century Gothic" panose="020B0502020202020204" pitchFamily="34" charset="0"/>
              </a:rPr>
              <a:t> con </a:t>
            </a:r>
            <a:r>
              <a:rPr lang="it-IT" sz="1900" i="1" dirty="0" err="1">
                <a:latin typeface="Century Gothic" panose="020B0502020202020204" pitchFamily="34" charset="0"/>
              </a:rPr>
              <a:t>Slack</a:t>
            </a:r>
            <a:r>
              <a:rPr lang="it-IT" sz="1900" dirty="0">
                <a:latin typeface="Century Gothic" panose="020B0502020202020204" pitchFamily="34" charset="0"/>
              </a:rPr>
              <a:t> con integrazione a </a:t>
            </a:r>
            <a:r>
              <a:rPr lang="it-IT" sz="1900" i="1" dirty="0" err="1">
                <a:latin typeface="Century Gothic" panose="020B0502020202020204" pitchFamily="34" charset="0"/>
              </a:rPr>
              <a:t>Github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Trello</a:t>
            </a:r>
            <a:r>
              <a:rPr lang="it-IT" sz="1900" dirty="0">
                <a:latin typeface="Century Gothic" panose="020B0502020202020204" pitchFamily="34" charset="0"/>
              </a:rPr>
              <a:t>, </a:t>
            </a:r>
            <a:r>
              <a:rPr lang="it-IT" sz="1900" i="1" dirty="0" err="1">
                <a:latin typeface="Century Gothic" panose="020B0502020202020204" pitchFamily="34" charset="0"/>
              </a:rPr>
              <a:t>GoogleMeet</a:t>
            </a:r>
            <a:r>
              <a:rPr lang="it-IT" sz="1900" dirty="0">
                <a:latin typeface="Century Gothic" panose="020B0502020202020204" pitchFamily="34" charset="0"/>
              </a:rPr>
              <a:t> e </a:t>
            </a:r>
            <a:r>
              <a:rPr lang="it-IT" sz="1900" i="1" dirty="0">
                <a:latin typeface="Century Gothic" panose="020B0502020202020204" pitchFamily="34" charset="0"/>
              </a:rPr>
              <a:t>Calendar</a:t>
            </a:r>
            <a:r>
              <a:rPr lang="it-IT" sz="1900" dirty="0">
                <a:latin typeface="Century Gothic" panose="020B0502020202020204" pitchFamily="34" charset="0"/>
              </a:rPr>
              <a:t>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21508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0" y="0"/>
            <a:ext cx="3833981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373322" y="1984414"/>
            <a:ext cx="2847752" cy="467506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3600"/>
              <a:t>Motivations</a:t>
            </a:r>
            <a:endParaRPr/>
          </a:p>
        </p:txBody>
      </p:sp>
      <p:pic>
        <p:nvPicPr>
          <p:cNvPr id="158" name="Google Shape;158;p2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7303" y="1028162"/>
            <a:ext cx="5365766" cy="550334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/>
        </p:nvSpPr>
        <p:spPr>
          <a:xfrm>
            <a:off x="468312" y="-1"/>
            <a:ext cx="9071100" cy="75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8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sz="5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5400"/>
              <a:buFont typeface="Arial"/>
              <a:buNone/>
            </a:pP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i="0" u="none" strike="noStrike" cap="none"/>
              <a:t>Project goals</a:t>
            </a:r>
            <a:endParaRPr sz="4200"/>
          </a:p>
        </p:txBody>
      </p:sp>
      <p:pic>
        <p:nvPicPr>
          <p:cNvPr id="168" name="Google Shape;168;p3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132198"/>
            <a:ext cx="5182575" cy="5104389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/>
          <p:nvPr/>
        </p:nvSpPr>
        <p:spPr>
          <a:xfrm>
            <a:off x="0" y="-3499"/>
            <a:ext cx="10080625" cy="5736252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4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"/>
          <p:cNvSpPr/>
          <p:nvPr/>
        </p:nvSpPr>
        <p:spPr>
          <a:xfrm flipH="1">
            <a:off x="6246643" y="0"/>
            <a:ext cx="3833982" cy="7559675"/>
          </a:xfrm>
          <a:custGeom>
            <a:avLst/>
            <a:gdLst/>
            <a:ahLst/>
            <a:cxnLst/>
            <a:rect l="l" t="t" r="r" b="b"/>
            <a:pathLst>
              <a:path w="4637005" h="6858000" extrusionOk="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725666" y="2005413"/>
            <a:ext cx="2981636" cy="465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700"/>
              <a:buFont typeface="Century Gothic"/>
              <a:buNone/>
            </a:pPr>
            <a:r>
              <a:rPr lang="en-US" sz="42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no goals</a:t>
            </a:r>
            <a:endParaRPr sz="4200" b="1" i="0" u="none" strike="noStrike" cap="non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4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033" y="1026089"/>
            <a:ext cx="5182575" cy="5316607"/>
          </a:xfrm>
          <a:prstGeom prst="roundRect">
            <a:avLst>
              <a:gd name="adj" fmla="val 387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-3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Initial</a:t>
            </a:r>
            <a:r>
              <a:rPr lang="en-US" sz="4800" dirty="0"/>
              <a:t> </a:t>
            </a:r>
            <a:r>
              <a:rPr lang="en-US" dirty="0">
                <a:solidFill>
                  <a:schemeClr val="accent1"/>
                </a:solidFill>
              </a:rPr>
              <a:t>Project plan summary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Google Shape;185;p6">
            <a:extLst>
              <a:ext uri="{FF2B5EF4-FFF2-40B4-BE49-F238E27FC236}">
                <a16:creationId xmlns:a16="http://schemas.microsoft.com/office/drawing/2014/main" id="{E7058849-825B-6545-ACF6-C343B268EC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46" b="2258"/>
          <a:stretch/>
        </p:blipFill>
        <p:spPr>
          <a:xfrm>
            <a:off x="243065" y="1254000"/>
            <a:ext cx="9594487" cy="575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7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summary, v2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Google Shape;192;p7">
            <a:extLst>
              <a:ext uri="{FF2B5EF4-FFF2-40B4-BE49-F238E27FC236}">
                <a16:creationId xmlns:a16="http://schemas.microsoft.com/office/drawing/2014/main" id="{42E05D20-84B0-2A41-818C-45A9083265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44" y="1254000"/>
            <a:ext cx="9799735" cy="5699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9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080625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US" dirty="0">
                <a:solidFill>
                  <a:schemeClr val="accent1"/>
                </a:solidFill>
              </a:rPr>
              <a:t>Project plan final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89BDF7-C491-2B48-9143-17674AE6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9" y="1254000"/>
            <a:ext cx="9650186" cy="53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3026317" y="0"/>
            <a:ext cx="4027989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Class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43541"/>
            <a:ext cx="10080625" cy="53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1041258" y="0"/>
            <a:ext cx="7998106" cy="1254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Sequence Diagram -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43" name="Google Shape;243;p16" descr="Immagine che contiene testo, interni, piastrella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254000"/>
            <a:ext cx="10080625" cy="372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ta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azione">
  <a:themeElements>
    <a:clrScheme name="Rosso arancion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199</Words>
  <Application>Microsoft Macintosh PowerPoint</Application>
  <PresentationFormat>Personalizzato</PresentationFormat>
  <Paragraphs>55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Century Gothic</vt:lpstr>
      <vt:lpstr>Times New Roman</vt:lpstr>
      <vt:lpstr>Noto Sans Symbols</vt:lpstr>
      <vt:lpstr>Arial</vt:lpstr>
      <vt:lpstr>Citazione</vt:lpstr>
      <vt:lpstr>Citazione</vt:lpstr>
      <vt:lpstr>Presentazione standard di PowerPoint</vt:lpstr>
      <vt:lpstr>Motivations</vt:lpstr>
      <vt:lpstr>Project goals</vt:lpstr>
      <vt:lpstr>Presentazione standard di PowerPoint</vt:lpstr>
      <vt:lpstr> Initial Project plan summary</vt:lpstr>
      <vt:lpstr>Project plan summary, v2</vt:lpstr>
      <vt:lpstr>Project plan final</vt:lpstr>
      <vt:lpstr>Class Diagram</vt:lpstr>
      <vt:lpstr>Sequence Diagram - Login</vt:lpstr>
      <vt:lpstr>Sequence Diagram - Chat</vt:lpstr>
      <vt:lpstr>Architettura</vt:lpstr>
      <vt:lpstr>Docker-Compose</vt:lpstr>
      <vt:lpstr>Docker-Compose</vt:lpstr>
      <vt:lpstr>Kubernates</vt:lpstr>
      <vt:lpstr>Kubernates</vt:lpstr>
      <vt:lpstr>Kubernates</vt:lpstr>
      <vt:lpstr>Kubernates</vt:lpstr>
      <vt:lpstr>Issues and Roadblock</vt:lpstr>
      <vt:lpstr>Project Management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 Balestrucci</dc:creator>
  <cp:lastModifiedBy>Pier Balestrucci</cp:lastModifiedBy>
  <cp:revision>23</cp:revision>
  <dcterms:created xsi:type="dcterms:W3CDTF">2021-01-11T15:41:45Z</dcterms:created>
  <dcterms:modified xsi:type="dcterms:W3CDTF">2021-03-28T10:02:50Z</dcterms:modified>
</cp:coreProperties>
</file>